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3" r:id="rId2"/>
    <p:sldId id="266" r:id="rId3"/>
    <p:sldId id="265" r:id="rId4"/>
    <p:sldId id="278" r:id="rId5"/>
    <p:sldId id="267" r:id="rId6"/>
    <p:sldId id="279" r:id="rId7"/>
    <p:sldId id="264" r:id="rId8"/>
    <p:sldId id="268" r:id="rId9"/>
    <p:sldId id="258" r:id="rId10"/>
    <p:sldId id="260" r:id="rId11"/>
    <p:sldId id="269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3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1C764-8DF0-4538-89F0-F0EC352D3D7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3A908-E1E4-453C-9EE8-6742FE48D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01622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cs typeface="Angsana New" pitchFamily="18" charset="-34"/>
              </a:rPr>
              <a:t>Интегрированный урок как </a:t>
            </a:r>
            <a:b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cs typeface="Angsana New" pitchFamily="18" charset="-34"/>
              </a:rPr>
            </a:b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cs typeface="Angsana New" pitchFamily="18" charset="-34"/>
              </a:rPr>
              <a:t>средство духовно-нравственного образования</a:t>
            </a:r>
            <a:r>
              <a:rPr lang="ru-RU" sz="3200" dirty="0" smtClean="0">
                <a:latin typeface="Georgia" pitchFamily="18" charset="0"/>
                <a:cs typeface="Angsana New" pitchFamily="18" charset="-34"/>
              </a:rPr>
              <a:t/>
            </a:r>
            <a:br>
              <a:rPr lang="ru-RU" sz="3200" dirty="0" smtClean="0">
                <a:latin typeface="Georgia" pitchFamily="18" charset="0"/>
                <a:cs typeface="Angsana New" pitchFamily="18" charset="-34"/>
              </a:rPr>
            </a:br>
            <a:endParaRPr lang="ru-RU" sz="3200" dirty="0">
              <a:latin typeface="Georgia" pitchFamily="18" charset="0"/>
              <a:cs typeface="Angsana New" pitchFamily="18" charset="-34"/>
            </a:endParaRPr>
          </a:p>
        </p:txBody>
      </p:sp>
      <p:pic>
        <p:nvPicPr>
          <p:cNvPr id="1026" name="Picture 2" descr="C:\Users\Светлана\Desktop\2017 - 2018\ОРКСЭ\смысл жизни\26.02\images (2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552" y="2132856"/>
            <a:ext cx="4176464" cy="3128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860032" y="2420888"/>
            <a:ext cx="3600400" cy="2088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latin typeface="Georgia" pitchFamily="18" charset="0"/>
              </a:rPr>
              <a:t>КОРОВИНА  ЕЛЕНА ВАСИЛЬЕВНА</a:t>
            </a:r>
          </a:p>
          <a:p>
            <a:pPr lvl="0" algn="ctr"/>
            <a:r>
              <a:rPr lang="ru-RU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latin typeface="Georgia" pitchFamily="18" charset="0"/>
              </a:rPr>
              <a:t>Учитель ОРКСЭ,ОДНКНР</a:t>
            </a:r>
          </a:p>
          <a:p>
            <a:pPr lvl="0" algn="ctr"/>
            <a:r>
              <a:rPr lang="ru-RU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latin typeface="Georgia" pitchFamily="18" charset="0"/>
              </a:rPr>
              <a:t>ГБОУ гимназии «ОЦ Гармония» </a:t>
            </a:r>
          </a:p>
          <a:p>
            <a:pPr lvl="0" algn="ctr"/>
            <a:r>
              <a:rPr lang="ru-RU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latin typeface="Georgia" pitchFamily="18" charset="0"/>
              </a:rPr>
              <a:t>г.о. Отрадный Самарской области</a:t>
            </a:r>
            <a:endParaRPr lang="ru-RU" i="1" dirty="0">
              <a:ln w="18415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ветлана\Desktop\2017 - 2018\ОРКСЭ\смысл жизни\bcaad3137a6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188640"/>
            <a:ext cx="8640960" cy="64807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12160" y="332656"/>
            <a:ext cx="2736304" cy="50405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Интегрированный урок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475656" y="1052736"/>
            <a:ext cx="684076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Cambria" pitchFamily="18" charset="0"/>
              </a:rPr>
              <a:t>В современном толковании понятие «интеграция» означает </a:t>
            </a:r>
            <a:r>
              <a:rPr lang="ru-RU" sz="2400" b="1" dirty="0" smtClean="0">
                <a:latin typeface="Cambria" pitchFamily="18" charset="0"/>
              </a:rPr>
              <a:t>глубокое взаимопроникновение, слияние, насколько это возможно, в одном учебном материале обобщенных знаний в той или иной области.</a:t>
            </a:r>
            <a:r>
              <a:rPr lang="ru-RU" sz="2400" dirty="0" smtClean="0">
                <a:latin typeface="Cambria" pitchFamily="18" charset="0"/>
              </a:rPr>
              <a:t> </a:t>
            </a:r>
            <a:r>
              <a:rPr lang="ru-RU" sz="2400" i="1" dirty="0" smtClean="0">
                <a:latin typeface="Cambria" pitchFamily="18" charset="0"/>
              </a:rPr>
              <a:t>(</a:t>
            </a:r>
            <a:r>
              <a:rPr lang="ru-RU" sz="2400" i="1" dirty="0" err="1" smtClean="0">
                <a:latin typeface="Cambria" pitchFamily="18" charset="0"/>
              </a:rPr>
              <a:t>Кульневич</a:t>
            </a:r>
            <a:r>
              <a:rPr lang="ru-RU" sz="2400" i="1" dirty="0" smtClean="0">
                <a:latin typeface="Cambria" pitchFamily="18" charset="0"/>
              </a:rPr>
              <a:t> С.В., </a:t>
            </a:r>
            <a:r>
              <a:rPr lang="ru-RU" sz="2400" i="1" dirty="0" err="1" smtClean="0">
                <a:latin typeface="Cambria" pitchFamily="18" charset="0"/>
              </a:rPr>
              <a:t>Лакоценина</a:t>
            </a:r>
            <a:r>
              <a:rPr lang="ru-RU" sz="2400" i="1" dirty="0" smtClean="0">
                <a:latin typeface="Cambria" pitchFamily="18" charset="0"/>
              </a:rPr>
              <a:t> Т.П. Анализ современного урока).</a:t>
            </a:r>
            <a:r>
              <a:rPr lang="ru-RU" sz="2400" dirty="0" smtClean="0">
                <a:latin typeface="Cambria" pitchFamily="18" charset="0"/>
              </a:rPr>
              <a:t> Основная задача интегрирования в сфере образования - не только показать области соприкосновения нескольких учебных дисциплин, а через их органическую реальную связь дать ученикам представление о единстве окружающего нас мира.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ветлана\Desktop\2017 - 2018\ОРКСЭ\смысл жизни\learning_books_education_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188640"/>
            <a:ext cx="8640960" cy="643644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04664"/>
            <a:ext cx="5688632" cy="51125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>
                <a:latin typeface="Cambria" pitchFamily="18" charset="0"/>
              </a:rPr>
              <a:t>         Приобщение к духовно-нравственным и гражданско-патриотическим ценностям</a:t>
            </a:r>
            <a:r>
              <a:rPr lang="ru-RU" sz="2400" i="1" dirty="0" smtClean="0">
                <a:latin typeface="Cambria" pitchFamily="18" charset="0"/>
              </a:rPr>
              <a:t> </a:t>
            </a:r>
            <a:r>
              <a:rPr lang="ru-RU" sz="2400" dirty="0" smtClean="0">
                <a:latin typeface="Cambria" pitchFamily="18" charset="0"/>
              </a:rPr>
              <a:t>родной страны и малой родины осуществляется за счет освоения детьми 4-5 классов краеведческого компонента в учебном модуле «Основы православной культуры» (ОПК), в учебном предмете «Основы духовно-нравственной культуры народов России» Включение краеведческого материала в содержание той или иной образовательной единицы (занятия или урока) предшествовала большая методическая работа. </a:t>
            </a:r>
          </a:p>
          <a:p>
            <a:pPr algn="just">
              <a:buNone/>
            </a:pPr>
            <a:endParaRPr lang="ru-RU" sz="24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5373216"/>
            <a:ext cx="2776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/>
              <a:t> </a:t>
            </a:r>
            <a:endParaRPr lang="ru-RU" sz="3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71600" y="2492896"/>
            <a:ext cx="2776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/>
              <a:t> </a:t>
            </a:r>
            <a:endParaRPr lang="ru-RU" sz="3200" b="1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236296" y="3356992"/>
            <a:ext cx="360040" cy="216024"/>
          </a:xfrm>
        </p:spPr>
        <p:txBody>
          <a:bodyPr>
            <a:normAutofit/>
          </a:bodyPr>
          <a:lstStyle/>
          <a:p>
            <a:r>
              <a:rPr lang="ru-RU" sz="800" dirty="0" err="1" smtClean="0">
                <a:solidFill>
                  <a:schemeClr val="bg2"/>
                </a:solidFill>
              </a:rPr>
              <a:t>х</a:t>
            </a:r>
            <a:endParaRPr lang="ru-RU" sz="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Picture 2" descr="C:\Users\Светлана\Desktop\2017 - 2018\ОРКСЭ\смысл жизни\bcaad3137a6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60648"/>
            <a:ext cx="8568952" cy="64267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03648" y="548680"/>
            <a:ext cx="6696744" cy="6032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>
                <a:latin typeface="Cambria" pitchFamily="18" charset="0"/>
              </a:rPr>
              <a:t>1)Определялось его место в содержании изучаемой темы, </a:t>
            </a:r>
          </a:p>
          <a:p>
            <a:pPr>
              <a:lnSpc>
                <a:spcPct val="150000"/>
              </a:lnSpc>
            </a:pPr>
            <a:r>
              <a:rPr lang="ru-RU" sz="1900" dirty="0" smtClean="0">
                <a:latin typeface="Cambria" pitchFamily="18" charset="0"/>
              </a:rPr>
              <a:t>2)определялись связи и соотношение с общеисторическим материалом. В зависимости от содержания краеведческого материала, его значения для истории страны и родного края, цели урока,                                                                             3)краеведческий материал рассматривался, предваряя изучение новой темы, в начале или в ходе ее изучения, или завершал ее изучение, и всегда вызывал у обучающихся искренний эмоциональный отклик.                                                                                       4)краеведческий материал на занятиях представлялся, как учителем, так детьми, представляющих свой материал в рамках подготовки и демонстрации сообщений, рефератов, докладов, проектов и мини-проектов, презентаций их на  учебных занятиях.</a:t>
            </a:r>
            <a:endParaRPr lang="ru-RU" sz="1900" dirty="0">
              <a:latin typeface="Cambria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Светлана\Desktop\2017 - 2018\ОРКСЭ\смысл жизни\bcaad3137a6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60648"/>
            <a:ext cx="8568952" cy="642671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80112" y="332656"/>
            <a:ext cx="3096344" cy="57606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ОПК+краеведение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827584" y="-171400"/>
            <a:ext cx="7704856" cy="7488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-180528" y="1340768"/>
            <a:ext cx="6671592" cy="2520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403648" y="1156103"/>
            <a:ext cx="662473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Например, на уроке ОПК, по теме «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Россия – наша Родина»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акцентируется внимание обучающихся на том, что Родина для каждого человека начинается с родной семьи, с родного края. На этом же уроке рассматривается вопрос о народах, проживающих на территории родного края, их традициях и культуре с показом видео фильма и его последующим обсуждением, которое всегда проходит достаточно эмоционально. Дети делятся своими семейными традициями.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Светлана\Desktop\2017 - 2018\ОРКСЭ\смысл жизни\bcaad3137a6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60648"/>
            <a:ext cx="8568952" cy="64267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216" y="332656"/>
            <a:ext cx="2170584" cy="64807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ОПК + краеведение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1412776"/>
            <a:ext cx="5050904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ambria" pitchFamily="18" charset="0"/>
              </a:rPr>
              <a:t>На уроке ОПК по теме «Проповедь Христа» приводятся яркие примеры того, как богатый человек «в Бога богатеет», а не для себя. Обучающиеся по желанию, вместе с родителями к уроку готовят информацию об одном из самых богатых и самых влиятельных купеческих семейств г. Самары второй половины XIX и начала ХХ века </a:t>
            </a:r>
            <a:r>
              <a:rPr lang="ru-RU" sz="2400" dirty="0" err="1" smtClean="0">
                <a:latin typeface="Cambria" pitchFamily="18" charset="0"/>
              </a:rPr>
              <a:t>Шихобаловых</a:t>
            </a:r>
            <a:r>
              <a:rPr lang="ru-RU" sz="2400" dirty="0" smtClean="0">
                <a:latin typeface="Cambria" pitchFamily="18" charset="0"/>
              </a:rPr>
              <a:t>..</a:t>
            </a:r>
            <a:endParaRPr lang="ru-RU" sz="2400" dirty="0">
              <a:latin typeface="Cambria" pitchFamily="18" charset="0"/>
            </a:endParaRPr>
          </a:p>
        </p:txBody>
      </p:sp>
      <p:pic>
        <p:nvPicPr>
          <p:cNvPr id="4" name="Рисунок 3" descr="Shihobalo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196752"/>
            <a:ext cx="2992388" cy="302433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ветлана\Desktop\2017 - 2018\ОРКСЭ\смысл жизни\bcaad3137a6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52120" y="332656"/>
            <a:ext cx="3096344" cy="43204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ОДНКНР+КРАЕВЕДЕНИЕ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331640" y="1340768"/>
            <a:ext cx="7283152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331640" y="3429000"/>
            <a:ext cx="728315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49626" y="1772816"/>
            <a:ext cx="5114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3928" y="1124744"/>
            <a:ext cx="4608512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>
                <a:latin typeface="Cambria" pitchFamily="18" charset="0"/>
              </a:rPr>
              <a:t>На уроке ОДНКНР в 5-ом классе при изучении  темы «</a:t>
            </a:r>
            <a:r>
              <a:rPr lang="ru-RU" sz="1900" u="sng" dirty="0" smtClean="0">
                <a:latin typeface="Cambria" pitchFamily="18" charset="0"/>
              </a:rPr>
              <a:t>Творить благо»</a:t>
            </a:r>
            <a:r>
              <a:rPr lang="ru-RU" sz="1900" dirty="0" smtClean="0">
                <a:latin typeface="Cambria" pitchFamily="18" charset="0"/>
              </a:rPr>
              <a:t> ведется разговор об основной духовно-нравственной ценности российского общества благотворительности. Традиция благотворительности в нашей стране насчитывает не одну сотню лет. Русские цари и царицы, православная церковь, богатые и обеспеченные люди жертвовали на благотворительность большие деньги. По договоренности этот урок проводится в компьютерном классе. Дети разбиваются на группы по 2 человека, садятся за компьютер и выполняют самостоятельную работу «Поиск информации о благотворителях г. Самары и Самарской области 19 века». </a:t>
            </a:r>
            <a:endParaRPr lang="ru-RU" sz="1900" dirty="0">
              <a:latin typeface="Cambria" pitchFamily="18" charset="0"/>
            </a:endParaRPr>
          </a:p>
        </p:txBody>
      </p:sp>
      <p:pic>
        <p:nvPicPr>
          <p:cNvPr id="10" name="Рисунок 9" descr="Constantin_Golovk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764704"/>
            <a:ext cx="2955209" cy="410445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1556792"/>
            <a:ext cx="3960440" cy="496855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ru-RU" sz="3800" dirty="0" smtClean="0">
              <a:latin typeface="Cambria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Cambria" pitchFamily="18" charset="0"/>
              </a:rPr>
              <a:t>        Большие возможности использования краеведческого материала в ОДНКНР имеются при изучении темы «Люди труда», где включен материал о героях труда г. Самары (Кузнецове Николае Дмитриевиче – генеральном конструкторе Куйбышевского моторного завода) и г. Отрадный (</a:t>
            </a:r>
            <a:r>
              <a:rPr lang="ru-RU" sz="3800" dirty="0" err="1" smtClean="0">
                <a:latin typeface="Cambria" pitchFamily="18" charset="0"/>
              </a:rPr>
              <a:t>Сабирзянове</a:t>
            </a:r>
            <a:r>
              <a:rPr lang="ru-RU" sz="3800" dirty="0" smtClean="0">
                <a:latin typeface="Cambria" pitchFamily="18" charset="0"/>
              </a:rPr>
              <a:t> Абдуле </a:t>
            </a:r>
            <a:r>
              <a:rPr lang="ru-RU" sz="3800" dirty="0" err="1" smtClean="0">
                <a:latin typeface="Cambria" pitchFamily="18" charset="0"/>
              </a:rPr>
              <a:t>Сабирзяновиче</a:t>
            </a:r>
            <a:r>
              <a:rPr lang="ru-RU" sz="3800" dirty="0" smtClean="0">
                <a:latin typeface="Cambria" pitchFamily="18" charset="0"/>
              </a:rPr>
              <a:t> – буровой мастер треста «</a:t>
            </a:r>
            <a:r>
              <a:rPr lang="ru-RU" sz="3800" dirty="0" err="1" smtClean="0">
                <a:latin typeface="Cambria" pitchFamily="18" charset="0"/>
              </a:rPr>
              <a:t>Ставропольнефть</a:t>
            </a:r>
            <a:r>
              <a:rPr lang="ru-RU" sz="3800" dirty="0" smtClean="0">
                <a:latin typeface="Cambria" pitchFamily="18" charset="0"/>
              </a:rPr>
              <a:t>» объединения «</a:t>
            </a:r>
            <a:r>
              <a:rPr lang="ru-RU" sz="3800" dirty="0" err="1" smtClean="0">
                <a:latin typeface="Cambria" pitchFamily="18" charset="0"/>
              </a:rPr>
              <a:t>Куйбышевнефть</a:t>
            </a:r>
            <a:r>
              <a:rPr lang="ru-RU" sz="3800" dirty="0" smtClean="0">
                <a:latin typeface="Cambria" pitchFamily="18" charset="0"/>
              </a:rPr>
              <a:t>, в честь этого героя названа одна из улиц г. Отрадного).</a:t>
            </a:r>
          </a:p>
          <a:p>
            <a:endParaRPr lang="ru-RU" dirty="0"/>
          </a:p>
        </p:txBody>
      </p:sp>
      <p:pic>
        <p:nvPicPr>
          <p:cNvPr id="2050" name="Picture 2" descr="C:\Users\Светлана\Desktop\2017 - 2018\ОРКСЭ\смысл жизни\1300901483_opfxpttglycr6dc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576" y="836712"/>
            <a:ext cx="4030691" cy="504056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899592" y="2636912"/>
            <a:ext cx="3240360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6084168" y="404664"/>
            <a:ext cx="2736304" cy="8640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ОДНКНР +КРАЕВЕДЕНИЕ</a:t>
            </a:r>
          </a:p>
        </p:txBody>
      </p:sp>
      <p:pic>
        <p:nvPicPr>
          <p:cNvPr id="6" name="Рисунок 5" descr="Сабирзянов-А.С.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132856"/>
            <a:ext cx="3246841" cy="314210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ветлана\Desktop\2017 - 2018\ОРКСЭ\смысл жизни\bcaad3137a6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377280"/>
            <a:ext cx="8640960" cy="64807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20072" y="476672"/>
            <a:ext cx="3384376" cy="57606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2300" dirty="0" smtClean="0">
                <a:latin typeface="Cambria" pitchFamily="18" charset="0"/>
              </a:rPr>
              <a:t>Интегрированный урок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331640" y="1844824"/>
            <a:ext cx="7283152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475656" y="1340768"/>
            <a:ext cx="7139136" cy="5328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ru-RU" sz="3200" dirty="0" smtClean="0">
                <a:latin typeface="Cambria" pitchFamily="18" charset="0"/>
              </a:rPr>
              <a:t>Следует отметить, что особенностью наших уроков является не только органический синтез учебного материала по ОПК и краеведению. ОДНКНР и краеведению , но и форма организации интегрированных уроков, активное участие учащихся в их подготовке и проведении. Таким образом, реализуется личностно-ориентированный подход к учащимся:</a:t>
            </a:r>
          </a:p>
          <a:p>
            <a:r>
              <a:rPr lang="ru-RU" sz="3200" dirty="0" smtClean="0">
                <a:latin typeface="Cambria" pitchFamily="18" charset="0"/>
              </a:rPr>
              <a:t>· ориентир на самостоятельную работу, собственные открытия обучающихся</a:t>
            </a:r>
          </a:p>
          <a:p>
            <a:r>
              <a:rPr lang="ru-RU" sz="3200" dirty="0" smtClean="0">
                <a:latin typeface="Cambria" pitchFamily="18" charset="0"/>
              </a:rPr>
              <a:t>· индивидуальная работа с каждым учеником, выявление и учёт его склонностей и предпочтений</a:t>
            </a:r>
          </a:p>
          <a:p>
            <a:r>
              <a:rPr lang="ru-RU" sz="3200" dirty="0" smtClean="0">
                <a:latin typeface="Cambria" pitchFamily="18" charset="0"/>
              </a:rPr>
              <a:t>· возможность выбора учебного материала, его варьирование</a:t>
            </a:r>
          </a:p>
          <a:p>
            <a:r>
              <a:rPr lang="ru-RU" sz="3200" dirty="0" smtClean="0">
                <a:latin typeface="Cambria" pitchFamily="18" charset="0"/>
              </a:rPr>
              <a:t>· возможность выбора групповой или индивидуальной формы работы</a:t>
            </a:r>
          </a:p>
          <a:p>
            <a:r>
              <a:rPr lang="ru-RU" sz="3200" dirty="0" smtClean="0">
                <a:latin typeface="Cambria" pitchFamily="18" charset="0"/>
              </a:rPr>
              <a:t>· возможность выбора учащимся объёма, сложности и формы домашнего задания.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	</a:t>
            </a:r>
            <a:r>
              <a:rPr kumimoji="0" lang="ru-RU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		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2214" y="637203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ветлана\Desktop\2017 - 2018\ОРКСЭ\смысл жизни\learning_books_education_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77542"/>
            <a:ext cx="8640960" cy="643644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404664"/>
            <a:ext cx="3322712" cy="63894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Интегрированный урок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5904656" cy="3528392"/>
          </a:xfrm>
        </p:spPr>
        <p:txBody>
          <a:bodyPr>
            <a:normAutofit fontScale="85000" lnSpcReduction="10000"/>
          </a:bodyPr>
          <a:lstStyle/>
          <a:p>
            <a:r>
              <a:rPr lang="ru-RU" sz="2400" dirty="0" smtClean="0">
                <a:latin typeface="Cambria" pitchFamily="18" charset="0"/>
              </a:rPr>
              <a:t>Еще одной особенностью интегрированных уроков является активное использование ИКТ – технологий. В зависимости от тематики и содержания уроков мы используем:</a:t>
            </a:r>
          </a:p>
          <a:p>
            <a:r>
              <a:rPr lang="ru-RU" sz="2400" dirty="0" smtClean="0">
                <a:latin typeface="Cambria" pitchFamily="18" charset="0"/>
              </a:rPr>
              <a:t>- работу с Интернет-ресурсами;</a:t>
            </a:r>
          </a:p>
          <a:p>
            <a:r>
              <a:rPr lang="ru-RU" sz="2400" dirty="0" smtClean="0">
                <a:latin typeface="Cambria" pitchFamily="18" charset="0"/>
              </a:rPr>
              <a:t> -создание собственного цифрового образовательного пространства;</a:t>
            </a:r>
          </a:p>
          <a:p>
            <a:r>
              <a:rPr lang="ru-RU" sz="2400" dirty="0" smtClean="0">
                <a:latin typeface="Cambria" pitchFamily="18" charset="0"/>
              </a:rPr>
              <a:t>Использование современных </a:t>
            </a:r>
            <a:r>
              <a:rPr lang="ru-RU" sz="2400" dirty="0" err="1" smtClean="0">
                <a:latin typeface="Cambria" pitchFamily="18" charset="0"/>
              </a:rPr>
              <a:t>ИКТ-технологий</a:t>
            </a:r>
            <a:r>
              <a:rPr lang="ru-RU" sz="2400" dirty="0" smtClean="0">
                <a:latin typeface="Cambria" pitchFamily="18" charset="0"/>
              </a:rPr>
              <a:t> расширяет образовательные возможности, делает процесс обучения более интересным и насыщенным, дополняет и обогащает уроки.</a:t>
            </a:r>
          </a:p>
          <a:p>
            <a:pPr algn="just">
              <a:buNone/>
            </a:pPr>
            <a:endParaRPr lang="ru-RU" sz="2400" i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ветлана\Desktop\2017 - 2018\ОРКСЭ\смысл жизни\learning_books_education_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77542"/>
            <a:ext cx="8640960" cy="643644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76672"/>
            <a:ext cx="3178696" cy="64807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Интегрированный урок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5915000" cy="31683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Cambria" pitchFamily="18" charset="0"/>
              </a:rPr>
              <a:t>     А самое главное все эти уроки позволяет обучающимся приобщаться к духовным ценностям малой и большой родины, проявлять духовно-нравственные и гражданско-патриотические чувства и убеждения, показывать нравственный пример поведения.</a:t>
            </a:r>
          </a:p>
          <a:p>
            <a:pPr algn="just">
              <a:buNone/>
            </a:pPr>
            <a:endParaRPr lang="ru-RU" sz="2400" i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420888"/>
            <a:ext cx="1440160" cy="308580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Светлана\Desktop\2017 - 2018\ОРКСЭ\смысл жизни\1300901483_opfxpttglycr6dc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27784" y="1340768"/>
            <a:ext cx="4267790" cy="5184576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555776" y="2492896"/>
            <a:ext cx="3600400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 algn="ctr">
              <a:spcBef>
                <a:spcPct val="20000"/>
              </a:spcBef>
              <a:defRPr/>
            </a:pPr>
            <a:r>
              <a:rPr lang="ru-RU" sz="4000" b="1" i="1" dirty="0" smtClean="0">
                <a:latin typeface="Cambria" pitchFamily="18" charset="0"/>
              </a:rPr>
              <a:t>Спасибо за внимание!</a:t>
            </a: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611560" y="116632"/>
            <a:ext cx="7992888" cy="8640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ngsana New" pitchFamily="18" charset="-34"/>
              </a:rPr>
              <a:t>Интегрированный урок как </a:t>
            </a:r>
            <a:b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ngsana New" pitchFamily="18" charset="-34"/>
              </a:rPr>
            </a:b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ngsana New" pitchFamily="18" charset="-34"/>
              </a:rPr>
              <a:t>средство духовно-нравственного образования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693</Words>
  <Application>Microsoft Office PowerPoint</Application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Интегрированный урок как  средство духовно-нравственного образования </vt:lpstr>
      <vt:lpstr>Слайд 2</vt:lpstr>
      <vt:lpstr>х</vt:lpstr>
      <vt:lpstr>Слайд 4</vt:lpstr>
      <vt:lpstr>Слайд 5</vt:lpstr>
      <vt:lpstr>ОПК + краеведение</vt:lpstr>
      <vt:lpstr>Слайд 7</vt:lpstr>
      <vt:lpstr>Слайд 8</vt:lpstr>
      <vt:lpstr>Слайд 9</vt:lpstr>
      <vt:lpstr>Интегрированный урок</vt:lpstr>
      <vt:lpstr>Интегрированный урок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Елена</cp:lastModifiedBy>
  <cp:revision>106</cp:revision>
  <dcterms:created xsi:type="dcterms:W3CDTF">2018-02-17T03:01:45Z</dcterms:created>
  <dcterms:modified xsi:type="dcterms:W3CDTF">2024-03-28T21:37:15Z</dcterms:modified>
</cp:coreProperties>
</file>