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13"/>
  </p:handoutMasterIdLst>
  <p:sldIdLst>
    <p:sldId id="271" r:id="rId2"/>
    <p:sldId id="270" r:id="rId3"/>
    <p:sldId id="258" r:id="rId4"/>
    <p:sldId id="272" r:id="rId5"/>
    <p:sldId id="259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 autoAdjust="0"/>
    <p:restoredTop sz="94660"/>
  </p:normalViewPr>
  <p:slideViewPr>
    <p:cSldViewPr>
      <p:cViewPr varScale="1">
        <p:scale>
          <a:sx n="69" d="100"/>
          <a:sy n="69" d="100"/>
        </p:scale>
        <p:origin x="151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3B3E6-9369-4ED1-A953-C15A06B695A0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D2FE0-E323-4E18-830A-B8BC05964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535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492F284-F735-45E4-88D7-2F4BD53308D8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2D19E71-FC2F-4900-A5B5-9A96D29D966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rix.22edu.ru/sferum/&#1057;&#1092;&#1077;&#1088;&#1091;&#1084;.pdf" TargetMode="External"/><Relationship Id="rId2" Type="http://schemas.openxmlformats.org/officeDocument/2006/relationships/hyperlink" Target="https://sferumrussia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ru-RU" sz="6000" b="1" dirty="0" smtClean="0"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Работа в CФЕРУМ </a:t>
            </a:r>
            <a:r>
              <a:rPr lang="ru-RU" sz="5000" b="1" dirty="0"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5000" b="1" dirty="0"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3717031"/>
            <a:ext cx="6408712" cy="2232249"/>
          </a:xfrm>
        </p:spPr>
        <p:txBody>
          <a:bodyPr>
            <a:normAutofit/>
          </a:bodyPr>
          <a:lstStyle/>
          <a:p>
            <a:pPr lvl="0" algn="r">
              <a:spcBef>
                <a:spcPts val="0"/>
              </a:spcBef>
              <a:buClrTx/>
              <a:buSzTx/>
            </a:pPr>
            <a:r>
              <a:rPr lang="ru-RU" sz="28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Цыган Наталья Николаевна,</a:t>
            </a:r>
          </a:p>
          <a:p>
            <a:pPr lvl="0" algn="r">
              <a:spcBef>
                <a:spcPts val="0"/>
              </a:spcBef>
              <a:buClrTx/>
              <a:buSzTx/>
            </a:pPr>
            <a:r>
              <a:rPr lang="ru-RU" sz="28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учитель начальных </a:t>
            </a:r>
            <a:r>
              <a:rPr lang="ru-RU" sz="28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классов</a:t>
            </a:r>
          </a:p>
          <a:p>
            <a:pPr lvl="0" algn="r">
              <a:spcBef>
                <a:spcPts val="0"/>
              </a:spcBef>
              <a:buClrTx/>
              <a:buSzTx/>
            </a:pPr>
            <a:r>
              <a:rPr lang="ru-RU" sz="28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ГБОУ </a:t>
            </a:r>
            <a:r>
              <a:rPr lang="ru-RU" sz="28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СОШ №2 «ОЦ</a:t>
            </a:r>
            <a:r>
              <a:rPr lang="ru-RU" sz="28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»</a:t>
            </a:r>
          </a:p>
          <a:p>
            <a:pPr lvl="0" algn="r">
              <a:spcBef>
                <a:spcPts val="0"/>
              </a:spcBef>
              <a:buClrTx/>
              <a:buSzTx/>
            </a:pPr>
            <a:r>
              <a:rPr lang="ru-RU" sz="28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 </a:t>
            </a:r>
            <a:r>
              <a:rPr lang="ru-RU" sz="28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с. </a:t>
            </a:r>
            <a:r>
              <a:rPr lang="ru-RU" sz="2800" dirty="0" err="1">
                <a:solidFill>
                  <a:srgbClr val="4472C4">
                    <a:lumMod val="50000"/>
                  </a:srgbClr>
                </a:solidFill>
                <a:latin typeface="Calibri"/>
              </a:rPr>
              <a:t>Кинель</a:t>
            </a:r>
            <a:r>
              <a:rPr lang="ru-RU" sz="28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-Черкассы</a:t>
            </a:r>
          </a:p>
          <a:p>
            <a:endParaRPr lang="ru-RU" dirty="0"/>
          </a:p>
        </p:txBody>
      </p:sp>
      <p:sp>
        <p:nvSpPr>
          <p:cNvPr id="4" name="AutoShape 2" descr="https://2.bp.blogspot.com/-lRX1nnSf31w/WcOruyWlOfI/AAAAAAAAG6w/sSyb1VNiO9gt4T2nt6MsbXBWQ17_QT6oACLcBGAs/s1600/i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2.bp.blogspot.com/-lRX1nnSf31w/WcOruyWlOfI/AAAAAAAAG6w/sSyb1VNiO9gt4T2nt6MsbXBWQ17_QT6oACLcBGAs/s1600/i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60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838" y="3140968"/>
            <a:ext cx="7848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Сферум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приложение для учителей, учеников и их родителей. С его помощью можно проводить дистанционные уроки, отправлять домашние задания, сообщать о важных событиях школы, координировать деятельность учителей и учеников и т. д.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661" y="476672"/>
            <a:ext cx="345122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67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052320" cy="1656184"/>
          </a:xfrm>
        </p:spPr>
        <p:txBody>
          <a:bodyPr>
            <a:normAutofit fontScale="90000"/>
          </a:bodyPr>
          <a:lstStyle/>
          <a:p>
            <a:r>
              <a:rPr lang="ru-RU" sz="4500" b="1" dirty="0">
                <a:solidFill>
                  <a:schemeClr val="bg1"/>
                </a:solidFill>
                <a:latin typeface="Calibri"/>
              </a:rPr>
              <a:t>Для кого предназначена платформа?</a:t>
            </a:r>
            <a:br>
              <a:rPr lang="ru-RU" sz="4500" b="1" dirty="0">
                <a:solidFill>
                  <a:schemeClr val="bg1"/>
                </a:solidFill>
                <a:latin typeface="Calibri"/>
              </a:rPr>
            </a:br>
            <a:endParaRPr lang="ru-RU" sz="8000" dirty="0">
              <a:solidFill>
                <a:schemeClr val="bg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051720" y="429"/>
            <a:ext cx="5108104" cy="22679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80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051720" y="1398645"/>
            <a:ext cx="5108104" cy="22679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8000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736140" y="1412776"/>
            <a:ext cx="8175776" cy="19079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28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полезна всем, кто работает в системе образования: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28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Учителям;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28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Ученикам;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28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Студентам;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28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Методистам;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28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Директорам школ;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28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школьников и </a:t>
            </a:r>
            <a:r>
              <a:rPr lang="ru-RU" sz="2800" b="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158952" y="4376517"/>
            <a:ext cx="7657056" cy="26568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80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563888" y="3212976"/>
            <a:ext cx="4733092" cy="13230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8000" dirty="0"/>
          </a:p>
        </p:txBody>
      </p:sp>
      <p:pic>
        <p:nvPicPr>
          <p:cNvPr id="13" name="Picture 2" descr="https://sun9-20.userapi.com/impg/55jKqbvoP2FGfJuFEKjXfPIX9u2W3h2TOiRgQg/pTJnJiSKlyY.jpg?size=512x290&amp;quality=96&amp;sign=c18940c6821265c873c3eee44feacaa3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867910"/>
            <a:ext cx="3451920" cy="19551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723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064896" cy="720080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3789040"/>
            <a:ext cx="8064896" cy="25922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2" descr="sfer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04864"/>
            <a:ext cx="8352928" cy="4178564"/>
          </a:xfrm>
          <a:prstGeom prst="rect">
            <a:avLst/>
          </a:prstGeom>
          <a:noFill/>
        </p:spPr>
      </p:pic>
      <p:pic>
        <p:nvPicPr>
          <p:cNvPr id="8" name="Picture 2" descr="https://sun9-20.userapi.com/impg/55jKqbvoP2FGfJuFEKjXfPIX9u2W3h2TOiRgQg/pTJnJiSKlyY.jpg?size=512x290&amp;quality=96&amp;sign=c18940c6821265c873c3eee44feacaa3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0"/>
            <a:ext cx="3986881" cy="22581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493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24936" cy="6045918"/>
          </a:xfrm>
        </p:spPr>
        <p:txBody>
          <a:bodyPr/>
          <a:lstStyle/>
          <a:p>
            <a:r>
              <a:rPr lang="ru-RU" dirty="0" smtClean="0"/>
              <a:t>              </a:t>
            </a:r>
            <a:endParaRPr lang="ru-RU" dirty="0"/>
          </a:p>
        </p:txBody>
      </p:sp>
      <p:pic>
        <p:nvPicPr>
          <p:cNvPr id="4" name="Picture 2" descr="https://sun9-20.userapi.com/impg/55jKqbvoP2FGfJuFEKjXfPIX9u2W3h2TOiRgQg/pTJnJiSKlyY.jpg?size=512x290&amp;quality=96&amp;sign=c18940c6821265c873c3eee44feacaa3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0"/>
            <a:ext cx="3986881" cy="2258195"/>
          </a:xfrm>
          <a:prstGeom prst="rect">
            <a:avLst/>
          </a:prstGeom>
          <a:noFill/>
        </p:spPr>
      </p:pic>
      <p:pic>
        <p:nvPicPr>
          <p:cNvPr id="5" name="Picture 2" descr="sferum-platfor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666" y="1926641"/>
            <a:ext cx="8964759" cy="36017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695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Calibri"/>
              </a:rPr>
              <a:t>«Документы»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>
                <a:solidFill>
                  <a:prstClr val="black"/>
                </a:solidFill>
              </a:rPr>
              <a:t>Все файлы хранятся в разделе </a:t>
            </a:r>
            <a:r>
              <a:rPr lang="ru-RU" sz="3200" b="1" dirty="0">
                <a:solidFill>
                  <a:prstClr val="black"/>
                </a:solidFill>
              </a:rPr>
              <a:t>«Документы»</a:t>
            </a:r>
            <a:r>
              <a:rPr lang="ru-RU" sz="3200" dirty="0">
                <a:solidFill>
                  <a:prstClr val="black"/>
                </a:solidFill>
              </a:rPr>
              <a:t>. У данных нет </a:t>
            </a:r>
            <a:r>
              <a:rPr lang="ru-RU" sz="3200" dirty="0">
                <a:solidFill>
                  <a:prstClr val="black"/>
                </a:solidFill>
                <a:cs typeface="Times New Roman" panose="02020603050405020304" pitchFamily="18" charset="0"/>
              </a:rPr>
              <a:t>срока</a:t>
            </a:r>
            <a:r>
              <a:rPr lang="ru-RU" sz="3200" dirty="0">
                <a:solidFill>
                  <a:prstClr val="black"/>
                </a:solidFill>
              </a:rPr>
              <a:t> хранения – пока пользователь, загрузивший файл, сам не удалит его – он не исчезнет. Общий объем виртуального хранилища также не ограничен, но одно ограничение все же есть: нельзя загрузить файлы размером более 200 Мб.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78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500" b="1" dirty="0">
                <a:solidFill>
                  <a:schemeClr val="bg1"/>
                </a:solidFill>
                <a:latin typeface="Calibri"/>
              </a:rPr>
              <a:t>Видео-конференции</a:t>
            </a:r>
            <a:br>
              <a:rPr lang="ru-RU" sz="4500" b="1" dirty="0">
                <a:solidFill>
                  <a:schemeClr val="bg1"/>
                </a:solidFill>
                <a:latin typeface="Calibri"/>
              </a:rPr>
            </a:b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sferum-russia.ru/wp-content/uploads/2021/09/sferum-russia.ru-f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10450"/>
            <a:ext cx="8784976" cy="4193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377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332656"/>
            <a:ext cx="5637312" cy="1287016"/>
          </a:xfrm>
        </p:spPr>
        <p:txBody>
          <a:bodyPr>
            <a:normAutofit fontScale="90000"/>
          </a:bodyPr>
          <a:lstStyle/>
          <a:p>
            <a:r>
              <a:rPr lang="ru-RU" sz="4500" b="1" dirty="0" smtClean="0">
                <a:solidFill>
                  <a:srgbClr val="04617B"/>
                </a:solidFill>
                <a:latin typeface="Calibri"/>
              </a:rPr>
              <a:t/>
            </a:r>
            <a:br>
              <a:rPr lang="ru-RU" sz="4500" b="1" dirty="0" smtClean="0">
                <a:solidFill>
                  <a:srgbClr val="04617B"/>
                </a:solidFill>
                <a:latin typeface="Calibri"/>
              </a:rPr>
            </a:br>
            <a:r>
              <a:rPr lang="ru-RU" sz="4500" b="1" dirty="0" smtClean="0">
                <a:solidFill>
                  <a:schemeClr val="bg1"/>
                </a:solidFill>
                <a:latin typeface="Calibri"/>
              </a:rPr>
              <a:t>Общение </a:t>
            </a:r>
            <a:r>
              <a:rPr lang="ru-RU" sz="4500" b="1" dirty="0">
                <a:solidFill>
                  <a:schemeClr val="bg1"/>
                </a:solidFill>
                <a:latin typeface="Calibri"/>
              </a:rPr>
              <a:t>с родителями и учениками</a:t>
            </a:r>
            <a:br>
              <a:rPr lang="ru-RU" sz="4500" b="1" dirty="0">
                <a:solidFill>
                  <a:schemeClr val="bg1"/>
                </a:solidFill>
                <a:latin typeface="Calibri"/>
              </a:rPr>
            </a:b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just"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2600" dirty="0">
                <a:solidFill>
                  <a:prstClr val="black"/>
                </a:solidFill>
              </a:rPr>
              <a:t>Преподаватели могут напрямую общаться с родителями или учениками. В системе </a:t>
            </a:r>
            <a:r>
              <a:rPr lang="ru-RU" sz="2600" dirty="0" err="1">
                <a:solidFill>
                  <a:prstClr val="black"/>
                </a:solidFill>
              </a:rPr>
              <a:t>Сферум</a:t>
            </a:r>
            <a:r>
              <a:rPr lang="ru-RU" sz="2600" dirty="0">
                <a:solidFill>
                  <a:prstClr val="black"/>
                </a:solidFill>
              </a:rPr>
              <a:t> есть возможность как общаться посредством личных сеансов голосовой связи или обмениваться сообщениями. Ученик может в любое время задать преподавателю вопрос, а он, в свою очередь, ответит тогда, когда на это будет возможность. Родители также могут поинтересоваться успеваемостью ребенка, спросить о проблемах, поведении и др.</a:t>
            </a:r>
          </a:p>
        </p:txBody>
      </p:sp>
    </p:spTree>
    <p:extLst>
      <p:ext uri="{BB962C8B-B14F-4D97-AF65-F5344CB8AC3E}">
        <p14:creationId xmlns:p14="http://schemas.microsoft.com/office/powerpoint/2010/main" val="47010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500" b="1" dirty="0" smtClean="0">
                <a:solidFill>
                  <a:schemeClr val="bg1"/>
                </a:solidFill>
                <a:latin typeface="Calibri"/>
              </a:rPr>
              <a:t/>
            </a:r>
            <a:br>
              <a:rPr lang="ru-RU" sz="4500" b="1" dirty="0" smtClean="0">
                <a:solidFill>
                  <a:schemeClr val="bg1"/>
                </a:solidFill>
                <a:latin typeface="Calibri"/>
              </a:rPr>
            </a:br>
            <a:r>
              <a:rPr lang="ru-RU" sz="4500" b="1" dirty="0">
                <a:solidFill>
                  <a:schemeClr val="bg1"/>
                </a:solidFill>
                <a:latin typeface="Calibri"/>
              </a:rPr>
              <a:t/>
            </a:r>
            <a:br>
              <a:rPr lang="ru-RU" sz="4500" b="1" dirty="0">
                <a:solidFill>
                  <a:schemeClr val="bg1"/>
                </a:solidFill>
                <a:latin typeface="Calibri"/>
              </a:rPr>
            </a:br>
            <a:r>
              <a:rPr lang="ru-RU" sz="4500" b="1" dirty="0" smtClean="0">
                <a:solidFill>
                  <a:schemeClr val="bg1"/>
                </a:solidFill>
                <a:latin typeface="Calibri"/>
              </a:rPr>
              <a:t>Проверка </a:t>
            </a:r>
            <a:r>
              <a:rPr lang="ru-RU" sz="4500" b="1" dirty="0">
                <a:solidFill>
                  <a:schemeClr val="bg1"/>
                </a:solidFill>
                <a:latin typeface="Calibri"/>
              </a:rPr>
              <a:t>домашнего задания</a:t>
            </a:r>
            <a:br>
              <a:rPr lang="ru-RU" sz="4500" b="1" dirty="0">
                <a:solidFill>
                  <a:schemeClr val="bg1"/>
                </a:solidFill>
                <a:latin typeface="Calibri"/>
              </a:rPr>
            </a:b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916832"/>
            <a:ext cx="7408333" cy="4530816"/>
          </a:xfrm>
        </p:spPr>
        <p:txBody>
          <a:bodyPr>
            <a:noAutofit/>
          </a:bodyPr>
          <a:lstStyle/>
          <a:p>
            <a:pPr lvl="0" algn="just"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dirty="0">
                <a:solidFill>
                  <a:prstClr val="black"/>
                </a:solidFill>
              </a:rPr>
              <a:t>В системе предусмотрена возможность загружать и сохранять домашнее задание. Это удобно как для учеников, так и для учителей. Учителям больше не придется носить стопки тетрадей – все задания можно просмотреть в электронном формате в любом месте и в любое время, главное – иметь доступ к аккаунту. Все домашние задания будут упорядоченно храниться – преподаватели могут отсортировать задания как им нужно – по месяцу, числу и др. Это удобно и тем, что в любой момент можно найти задание и аргументировать оценку. Ученики могут еще раз просмотреть свои ошибки и рекомендации учителя.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80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500" b="1" dirty="0" smtClean="0">
                <a:solidFill>
                  <a:srgbClr val="04617B"/>
                </a:solidFill>
                <a:latin typeface="Calibri"/>
              </a:rPr>
              <a:t/>
            </a:r>
            <a:br>
              <a:rPr lang="ru-RU" sz="4500" b="1" dirty="0" smtClean="0">
                <a:solidFill>
                  <a:srgbClr val="04617B"/>
                </a:solidFill>
                <a:latin typeface="Calibri"/>
              </a:rPr>
            </a:br>
            <a:r>
              <a:rPr lang="ru-RU" sz="4500" b="1" dirty="0">
                <a:solidFill>
                  <a:srgbClr val="04617B"/>
                </a:solidFill>
                <a:latin typeface="Calibri"/>
              </a:rPr>
              <a:t/>
            </a:r>
            <a:br>
              <a:rPr lang="ru-RU" sz="4500" b="1" dirty="0">
                <a:solidFill>
                  <a:srgbClr val="04617B"/>
                </a:solidFill>
                <a:latin typeface="Calibri"/>
              </a:rPr>
            </a:br>
            <a:r>
              <a:rPr lang="ru-RU" sz="4500" b="1" dirty="0" smtClean="0">
                <a:solidFill>
                  <a:schemeClr val="bg1"/>
                </a:solidFill>
                <a:latin typeface="Calibri"/>
              </a:rPr>
              <a:t>Возможность </a:t>
            </a:r>
            <a:r>
              <a:rPr lang="ru-RU" sz="4500" b="1" dirty="0">
                <a:solidFill>
                  <a:schemeClr val="bg1"/>
                </a:solidFill>
                <a:latin typeface="Calibri"/>
              </a:rPr>
              <a:t>проводить родительские собрания </a:t>
            </a:r>
            <a:br>
              <a:rPr lang="ru-RU" sz="4500" b="1" dirty="0">
                <a:solidFill>
                  <a:schemeClr val="bg1"/>
                </a:solidFill>
                <a:latin typeface="Calibri"/>
              </a:rPr>
            </a:b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>
            <a:noAutofit/>
          </a:bodyPr>
          <a:lstStyle/>
          <a:p>
            <a:pPr lvl="0" algn="just"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2300" dirty="0">
                <a:solidFill>
                  <a:prstClr val="black"/>
                </a:solidFill>
              </a:rPr>
              <a:t>Преподаватель может запланировать встречу в удобное для всех родителей время и день. Тоже самое и с совещаниями. В рабочее время бывает трудно собрать всех учителей вместе, а в свободное от работы и удобное для всех время можно провести совещание и обсудить организационные и рабочие моменты.</a:t>
            </a:r>
          </a:p>
          <a:p>
            <a:pPr lvl="0" algn="just"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2300" dirty="0">
                <a:solidFill>
                  <a:prstClr val="black"/>
                </a:solidFill>
              </a:rPr>
              <a:t>Платформа также дает возможность проводить голосования и опросы. Это также полезно в ходе собраний, когда нужно решить важные вопросы и быстро узнать мнение всех присутствующих. Благодаря инструменту «Опросы», можно быстро создать опросник, и все участники проголосуют в нем, что позволит быстро принять решение.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504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dirty="0">
                <a:solidFill>
                  <a:schemeClr val="bg1"/>
                </a:solidFill>
                <a:latin typeface="Calibri"/>
              </a:rPr>
              <a:t>ПОЛЕЗНЫЕ ССЫЛКИ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https://sferumrussia.ru/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 ПЛАТФОРМЕ</a:t>
            </a:r>
          </a:p>
          <a:p>
            <a:pPr marL="0" lvl="0" indent="0">
              <a:buClr>
                <a:srgbClr val="0BD0D9"/>
              </a:buClr>
              <a:buSzPct val="95000"/>
              <a:buNone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0BD0D9"/>
              </a:buClr>
              <a:buSzPct val="95000"/>
              <a:buFont typeface="Wingdings 2"/>
              <a:buChar char=""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https://bitrix.22edu.ru/sferum/</a:t>
            </a:r>
            <a:r>
              <a:rPr lang="ru-RU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Сферум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pdf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ИНСТРУКЦИЯ ДЛЯ ИСПОЛЬЗОВАНИЯ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367</TotalTime>
  <Words>384</Words>
  <Application>Microsoft Office PowerPoint</Application>
  <PresentationFormat>Экран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Book Antiqua</vt:lpstr>
      <vt:lpstr>Calibri</vt:lpstr>
      <vt:lpstr>Symbol</vt:lpstr>
      <vt:lpstr>Times New Roman</vt:lpstr>
      <vt:lpstr>Wingdings 2</vt:lpstr>
      <vt:lpstr>Волна</vt:lpstr>
      <vt:lpstr>  Работа в CФЕРУМ  </vt:lpstr>
      <vt:lpstr>Презентация PowerPoint</vt:lpstr>
      <vt:lpstr>Для кого предназначена платформа? </vt:lpstr>
      <vt:lpstr>Презентация PowerPoint</vt:lpstr>
      <vt:lpstr>              </vt:lpstr>
      <vt:lpstr>«Документы»</vt:lpstr>
      <vt:lpstr>Видео-конференции </vt:lpstr>
      <vt:lpstr> Общение с родителями и учениками </vt:lpstr>
      <vt:lpstr>  Проверка домашнего задания </vt:lpstr>
      <vt:lpstr>  Возможность проводить родительские собрания  </vt:lpstr>
      <vt:lpstr>ПОЛЕЗНЫЕ ССЫЛКИ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User</cp:lastModifiedBy>
  <cp:revision>25</cp:revision>
  <cp:lastPrinted>2024-04-02T04:29:32Z</cp:lastPrinted>
  <dcterms:created xsi:type="dcterms:W3CDTF">2023-11-22T19:39:44Z</dcterms:created>
  <dcterms:modified xsi:type="dcterms:W3CDTF">2024-04-02T04:29:49Z</dcterms:modified>
</cp:coreProperties>
</file>